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3" r:id="rId6"/>
    <p:sldId id="265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5" r:id="rId18"/>
  </p:sldIdLst>
  <p:sldSz cx="14630400" cy="8229600"/>
  <p:notesSz cx="8229600" cy="146304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Gelasio" panose="020B0604020202020204" charset="0"/>
      <p:regular r:id="rId26"/>
    </p:embeddedFont>
    <p:embeddedFont>
      <p:font typeface="Instrument Sans Medium" panose="020B0604020202020204" charset="0"/>
      <p:regular r:id="rId27"/>
    </p:embeddedFont>
    <p:embeddedFont>
      <p:font typeface="Instrument Sans Semi Bold" panose="020B0604020202020204" charset="0"/>
      <p:regular r:id="rId28"/>
    </p:embeddedFont>
    <p:embeddedFont>
      <p:font typeface="Lato" panose="020B0604020202020204" charset="0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果実 広瀬" initials="果実" lastIdx="2" clrIdx="0">
    <p:extLst>
      <p:ext uri="{19B8F6BF-5375-455C-9EA6-DF929625EA0E}">
        <p15:presenceInfo xmlns:p15="http://schemas.microsoft.com/office/powerpoint/2012/main" userId="648b03a67a906a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4569" autoAdjust="0"/>
  </p:normalViewPr>
  <p:slideViewPr>
    <p:cSldViewPr snapToGrid="0" snapToObjects="1">
      <p:cViewPr varScale="1">
        <p:scale>
          <a:sx n="90" d="100"/>
          <a:sy n="90" d="100"/>
        </p:scale>
        <p:origin x="60" y="44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00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8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822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659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3059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71B166-CF2B-4A28-A795-11E1C8BD3E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94720" y="7408546"/>
            <a:ext cx="3291840" cy="438150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64934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203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5022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64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8386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521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3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352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645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108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182975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MoneyGuard: Ваш ИИ-помощник для управления финансами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280191" y="4296251"/>
            <a:ext cx="7556421" cy="1451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MoneyGuard — это инновационный ИИ-помощник, разраб</a:t>
            </a: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</a:t>
            </a: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ываемый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для упрощения управления финансами. Мы помогаем контролировать расходы и планировать бюджет.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23F1EE-E642-4C24-955D-AE136D042653}"/>
              </a:ext>
            </a:extLst>
          </p:cNvPr>
          <p:cNvSpPr txBox="1"/>
          <p:nvPr/>
        </p:nvSpPr>
        <p:spPr>
          <a:xfrm>
            <a:off x="6213041" y="6476112"/>
            <a:ext cx="3486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Instrument Sans Medium" panose="020B0604020202020204" charset="0"/>
              </a:rPr>
              <a:t>10</a:t>
            </a:r>
            <a:r>
              <a:rPr lang="ru-RU" sz="2800" dirty="0">
                <a:latin typeface="Instrument Sans Medium" panose="020B0604020202020204" charset="0"/>
              </a:rPr>
              <a:t> группа 5 команда</a:t>
            </a:r>
            <a:endParaRPr lang="ru-RU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3227428"/>
            <a:ext cx="98167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Почему выбирают MoneyGuard?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42763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MoneyGuard – ваш надежный партнер в мире финансов. Мы предлагаем не просто инструменты, а персональные решения. Анализируйте свои привычки, ставьте цели и достигайте их вместе с нами.</a:t>
            </a:r>
            <a:endParaRPr lang="en-US" sz="2800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080D127-2A14-4800-B5D8-22DF110CAE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625198"/>
            <a:ext cx="473297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Предварительный дизайн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89" y="1439704"/>
            <a:ext cx="41074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Страница добавления транзакции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268397" y="1439704"/>
            <a:ext cx="41074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Главная страница (обзор)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9743003" y="1439704"/>
            <a:ext cx="41074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ИИ-ассистент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372" y="1842903"/>
            <a:ext cx="2570679" cy="5567601"/>
          </a:xfrm>
          <a:prstGeom prst="rect">
            <a:avLst/>
          </a:prstGeom>
        </p:spPr>
      </p:pic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69C70420-76F4-40F6-BCBE-C6C3EE57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11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A79E5F9-1206-45EE-8DAA-DDF888C9E7E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1800226"/>
            <a:ext cx="2570400" cy="560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D6422D6-A6CB-4801-ACD2-DB3868F2416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4" y="1841304"/>
            <a:ext cx="2570400" cy="55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1791773"/>
            <a:ext cx="72990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Стек технологий (Backend)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1" y="284071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5" y="307514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Spring Boot 3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028225" y="356556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Основа нашего backend, обеспечивающая стабильность.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7428669" y="284071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307514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Spring Security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663101" y="356556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Защита данных пользователей – наш главный приоритет.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93791" y="4752619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5" y="4987052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PostgreSQL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1028225" y="547747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Надежное хранение данных с высокой производительностью.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7428669" y="4752619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3101" y="4987052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Redis</a:t>
            </a: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7663101" y="547747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Быстрый доступ к данным для мгновенной аналитики.</a:t>
            </a:r>
            <a:endParaRPr lang="en-US" sz="2000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8DE8FDFE-B02B-416F-93EE-679743340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2619257"/>
            <a:ext cx="7489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Стек технологий (Frontend)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" y="354782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7581" y="3668197"/>
            <a:ext cx="221170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Flutter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1587581" y="4158615"/>
            <a:ext cx="22117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Кроссплатформенность для доступа с любого устройства.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7" y="354782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933236" y="3668197"/>
            <a:ext cx="2211824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Riverpod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4933236" y="4158615"/>
            <a:ext cx="2211824" cy="1451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Управление состоянием приложения для плавной работы.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354782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83536" y="3566161"/>
            <a:ext cx="23251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Flutter</a:t>
            </a:r>
            <a:r>
              <a:rPr lang="ru-RU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Secure Storage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8279010" y="4357211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Безопасное хранение данных на устройстве.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5" y="359163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624787" y="3591639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PDF/Excel Export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11634728" y="4340066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Удобный экспорт данных для анализа.</a:t>
            </a:r>
            <a:endParaRPr lang="en-US" sz="2000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29E21CA7-04C9-4673-B59D-59EF6A30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3"/>
            <a:ext cx="5670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Бизнес-модель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399716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Бесплатная версия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1" y="45783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Привлекает новых пользователей и дает возможность попробовать.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599521" y="399716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Подписка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599522" y="45783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Основной источник дохода. Базовый тариф: 149 ₽/мес.</a:t>
            </a:r>
            <a:endParaRPr lang="en-US" sz="2000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69AB348-8142-4FDB-BF87-33A27BA01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9134"/>
            <a:ext cx="510361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Roadmap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1023343" y="1623181"/>
            <a:ext cx="22860" cy="5927169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4" name="Shape 2"/>
          <p:cNvSpPr/>
          <p:nvPr/>
        </p:nvSpPr>
        <p:spPr>
          <a:xfrm>
            <a:off x="1230093" y="2070855"/>
            <a:ext cx="612339" cy="22860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5" name="Shape 3"/>
          <p:cNvSpPr/>
          <p:nvPr/>
        </p:nvSpPr>
        <p:spPr>
          <a:xfrm>
            <a:off x="793731" y="1852732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70229" y="1952532"/>
            <a:ext cx="30611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2044066" y="182725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Q2 202</a:t>
            </a:r>
            <a:r>
              <a:rPr lang="ru-RU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2044066" y="2268499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Полная аналитика расходов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2044066" y="2666643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Чат-бот с ИИ-советником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2044066" y="3064789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Автоимпорт из Excel/CSV</a:t>
            </a:r>
            <a:endParaRPr lang="en-US" sz="2800" dirty="0"/>
          </a:p>
        </p:txBody>
      </p:sp>
      <p:sp>
        <p:nvSpPr>
          <p:cNvPr id="11" name="Shape 9"/>
          <p:cNvSpPr/>
          <p:nvPr/>
        </p:nvSpPr>
        <p:spPr>
          <a:xfrm>
            <a:off x="1230093" y="4247318"/>
            <a:ext cx="612339" cy="22860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12" name="Shape 10"/>
          <p:cNvSpPr/>
          <p:nvPr/>
        </p:nvSpPr>
        <p:spPr>
          <a:xfrm>
            <a:off x="793731" y="4029195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70229" y="4118491"/>
            <a:ext cx="30611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2044066" y="400371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Q4 202</a:t>
            </a:r>
            <a:r>
              <a:rPr lang="ru-RU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3200" dirty="0"/>
          </a:p>
        </p:txBody>
      </p:sp>
      <p:sp>
        <p:nvSpPr>
          <p:cNvPr id="15" name="Text 13"/>
          <p:cNvSpPr/>
          <p:nvPr/>
        </p:nvSpPr>
        <p:spPr>
          <a:xfrm>
            <a:off x="2044066" y="4444961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Семейные аккаунты</a:t>
            </a:r>
            <a:endParaRPr lang="en-US" sz="2800" dirty="0"/>
          </a:p>
        </p:txBody>
      </p:sp>
      <p:sp>
        <p:nvSpPr>
          <p:cNvPr id="16" name="Text 14"/>
          <p:cNvSpPr/>
          <p:nvPr/>
        </p:nvSpPr>
        <p:spPr>
          <a:xfrm>
            <a:off x="2044066" y="4843106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Кастомные категории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2044066" y="5241251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Партнерства с банками</a:t>
            </a:r>
            <a:endParaRPr lang="en-US" sz="2800" dirty="0"/>
          </a:p>
        </p:txBody>
      </p:sp>
      <p:sp>
        <p:nvSpPr>
          <p:cNvPr id="18" name="Shape 16"/>
          <p:cNvSpPr/>
          <p:nvPr/>
        </p:nvSpPr>
        <p:spPr>
          <a:xfrm>
            <a:off x="1230093" y="6423779"/>
            <a:ext cx="612339" cy="22860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19" name="Shape 17"/>
          <p:cNvSpPr/>
          <p:nvPr/>
        </p:nvSpPr>
        <p:spPr>
          <a:xfrm>
            <a:off x="793731" y="6205657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70229" y="6307693"/>
            <a:ext cx="30611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2044066" y="618017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Q2 202</a:t>
            </a:r>
            <a:r>
              <a:rPr lang="ru-RU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6</a:t>
            </a:r>
            <a:endParaRPr lang="en-US" sz="3200" dirty="0"/>
          </a:p>
        </p:txBody>
      </p:sp>
      <p:sp>
        <p:nvSpPr>
          <p:cNvPr id="22" name="Text 20"/>
          <p:cNvSpPr/>
          <p:nvPr/>
        </p:nvSpPr>
        <p:spPr>
          <a:xfrm>
            <a:off x="2044066" y="6621423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Open Banking API</a:t>
            </a:r>
            <a:endParaRPr lang="en-US" sz="2800" dirty="0"/>
          </a:p>
        </p:txBody>
      </p:sp>
      <p:sp>
        <p:nvSpPr>
          <p:cNvPr id="23" name="Text 21"/>
          <p:cNvSpPr/>
          <p:nvPr/>
        </p:nvSpPr>
        <p:spPr>
          <a:xfrm>
            <a:off x="2044066" y="7019569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Локализация (EN/ES)</a:t>
            </a:r>
            <a:endParaRPr lang="en-US" sz="2800" dirty="0"/>
          </a:p>
        </p:txBody>
      </p:sp>
      <p:sp>
        <p:nvSpPr>
          <p:cNvPr id="28" name="Номер слайда 27">
            <a:extLst>
              <a:ext uri="{FF2B5EF4-FFF2-40B4-BE49-F238E27FC236}">
                <a16:creationId xmlns:a16="http://schemas.microsoft.com/office/drawing/2014/main" id="{D70BBFA9-9371-4A1D-84DE-BE3EC84585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5854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Команда MoneyGuard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Огнев Дмитрий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TeamLead / Backend / DevOps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Серванс Иман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Frontend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9715738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Чихирев Даниил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Тестировщик / PM</a:t>
            </a:r>
            <a:endParaRPr lang="en-US" sz="1750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6BAD57F-62FF-41F8-828B-86A35ED51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8370"/>
            <a:ext cx="2728198" cy="272819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79A6500-F82B-421C-95B8-4FFD91B57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8370"/>
            <a:ext cx="2728198" cy="272819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92C3A16-2BC0-4722-A803-04AD1BDD2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345" y="2678370"/>
            <a:ext cx="2728198" cy="27281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D57E56-0C74-4984-8030-BABF887C3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537722"/>
            <a:ext cx="1571625" cy="15716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BC0CEC-74EC-4F21-AD16-DBF35D135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704" y="6537841"/>
            <a:ext cx="1571625" cy="15716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50B08F9-369A-46C0-BB36-6032203D7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7345" y="6537841"/>
            <a:ext cx="1571625" cy="1571625"/>
          </a:xfrm>
          <a:prstGeom prst="rect">
            <a:avLst/>
          </a:prstGeom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54C7D3F3-68EB-4DDB-A57C-292E2E2171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5854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Команда MoneyGuard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/>
              <a:t>Мартьянов Владислав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272525"/>
                </a:solidFill>
                <a:latin typeface="Lato" pitchFamily="34" charset="0"/>
                <a:cs typeface="Lato" pitchFamily="34" charset="-120"/>
              </a:rPr>
              <a:t>Дизайнер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Бадиров Самур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Аналитик</a:t>
            </a:r>
            <a:endParaRPr lang="en-US" sz="175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8FC4B7-F003-49A8-990F-23B67305D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66268"/>
            <a:ext cx="2728198" cy="27524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ED45471-6C70-4E40-BF46-0FA67711A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6537722"/>
            <a:ext cx="1571625" cy="15716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60A42E-5B06-413F-BE10-431938937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537721"/>
            <a:ext cx="1571625" cy="1571625"/>
          </a:xfrm>
          <a:prstGeom prst="rect">
            <a:avLst/>
          </a:prstGeom>
        </p:spPr>
      </p:pic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87711606-4AB0-49CB-B1F0-7C2A10CBF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58172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264926"/>
            <a:ext cx="13042821" cy="14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Актуальные проблемы финансового управления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4249460"/>
            <a:ext cx="3660100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ru-RU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1.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Сложность</a:t>
            </a: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учета расходов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1" y="48306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2. </a:t>
            </a:r>
            <a:r>
              <a:rPr lang="en-US" sz="28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Трудно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отслеживать все траты вручную.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3791" y="53975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 </a:t>
            </a:r>
            <a:r>
              <a:rPr lang="en-US" sz="28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хватает времени и мотивации.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908053" y="4249460"/>
            <a:ext cx="498995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ru-RU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4.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Отсутствие</a:t>
            </a: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финансовой</a:t>
            </a: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грамотности</a:t>
            </a:r>
            <a:r>
              <a:rPr lang="ru-RU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908054" y="4830606"/>
            <a:ext cx="59361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5. </a:t>
            </a:r>
            <a:r>
              <a:rPr lang="en-US" sz="28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Недостаточно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знаний для инвестиций.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177491" y="53890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6. </a:t>
            </a:r>
            <a:r>
              <a:rPr lang="en-US" sz="28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Страх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перед финансовыми инструментами.</a:t>
            </a:r>
            <a:endParaRPr lang="en-US" sz="2800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07899FCD-0A19-4806-84F8-DD96F21928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500194"/>
            <a:ext cx="13042821" cy="14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MoneyGuard: Ваше решение для финансовой стабильности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0" y="451306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555569"/>
            <a:ext cx="340163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7" y="4513064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Импорт транзакций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5" y="5003484"/>
            <a:ext cx="34592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Никаких входов в банк. Все безопасно и просто</a:t>
            </a:r>
            <a:endParaRPr lang="en-US" sz="1751" dirty="0"/>
          </a:p>
        </p:txBody>
      </p:sp>
      <p:sp>
        <p:nvSpPr>
          <p:cNvPr id="7" name="Shape 4"/>
          <p:cNvSpPr/>
          <p:nvPr/>
        </p:nvSpPr>
        <p:spPr>
          <a:xfrm>
            <a:off x="5216962" y="451306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4555569"/>
            <a:ext cx="340163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9" y="4513064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ИИ-аналитика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54077" y="5003484"/>
            <a:ext cx="34592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Персонализированные рекомендации и советы.</a:t>
            </a:r>
            <a:endParaRPr lang="en-US" sz="1751" dirty="0"/>
          </a:p>
        </p:txBody>
      </p:sp>
      <p:sp>
        <p:nvSpPr>
          <p:cNvPr id="11" name="Shape 7"/>
          <p:cNvSpPr/>
          <p:nvPr/>
        </p:nvSpPr>
        <p:spPr>
          <a:xfrm>
            <a:off x="9640134" y="451306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4555569"/>
            <a:ext cx="340163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4513064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Безопасность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77249" y="5003484"/>
            <a:ext cx="34592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Защита ваших финансовых данных.</a:t>
            </a:r>
            <a:endParaRPr lang="en-US" sz="1751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15117BA8-672D-478B-8769-9F067AA98A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447" y="595552"/>
            <a:ext cx="7631907" cy="1282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4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Динамика роста рынка финансовых технологий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42447" y="2288382"/>
            <a:ext cx="7631907" cy="677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300"/>
              </a:lnSpc>
            </a:pPr>
            <a:r>
              <a:rPr lang="ru-RU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75</a:t>
            </a: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+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8775737" y="2880899"/>
            <a:ext cx="256520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00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млрд</a:t>
            </a:r>
            <a:r>
              <a:rPr lang="en-US" sz="20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₽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42386" y="3258742"/>
            <a:ext cx="7631907" cy="328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Объем рынка в 202</a:t>
            </a:r>
            <a:r>
              <a:rPr lang="ru-RU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году.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242447" y="4712257"/>
            <a:ext cx="7631907" cy="677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300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2021-202</a:t>
            </a:r>
            <a:r>
              <a:rPr lang="ru-RU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5400" dirty="0"/>
          </a:p>
        </p:txBody>
      </p:sp>
      <p:sp>
        <p:nvSpPr>
          <p:cNvPr id="9" name="Text 6"/>
          <p:cNvSpPr/>
          <p:nvPr/>
        </p:nvSpPr>
        <p:spPr>
          <a:xfrm>
            <a:off x="6242384" y="5506761"/>
            <a:ext cx="7631907" cy="328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Непрерывный рост рынка.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242383" y="6151009"/>
            <a:ext cx="7631907" cy="985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Рынок финансовых технологий показывает устойчивый рост, привлекая все больше пользователей и инвестиций. MoneyGuard готов занять свою нишу на этом перспективном рынке.</a:t>
            </a:r>
            <a:endParaRPr lang="en-US" sz="2000" dirty="0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7E73BDB9-A95C-4AFA-9081-1F3FA77BFB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211943"/>
            <a:ext cx="13042821" cy="14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Актуальность MoneyGuard на российском рынке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0" y="3969663"/>
            <a:ext cx="4196359" cy="2047995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5" y="4204097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Растущий спрос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028224" y="4694515"/>
            <a:ext cx="3727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Увеличение интереса к цифровым финансовым сервисам.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5216962" y="3969663"/>
            <a:ext cx="4196359" cy="2047995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7" y="4204097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Цифровизация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5451396" y="4694516"/>
            <a:ext cx="3727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Активное внедрение цифровых технологий в финансы.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9640134" y="3969663"/>
            <a:ext cx="4196359" cy="2047995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4204097"/>
            <a:ext cx="3255051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Поддержка государства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9874568" y="4694516"/>
            <a:ext cx="3727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Инициативы по развитию финтех-индустрии.</a:t>
            </a:r>
            <a:endParaRPr lang="en-US" sz="2000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F5F504EF-CAB0-4BA1-A903-AE132AADA2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2" y="1679497"/>
            <a:ext cx="99394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Группы пользователей MoneyGuard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0" y="2841904"/>
            <a:ext cx="3260647" cy="1306949"/>
          </a:xfrm>
          <a:prstGeom prst="roundRect">
            <a:avLst>
              <a:gd name="adj" fmla="val 728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64569" y="32960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4281249" y="3068717"/>
            <a:ext cx="3335299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Обычный пользователь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4281249" y="3559137"/>
            <a:ext cx="33352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Контроль расходов.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4167783" y="4133612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sp>
        <p:nvSpPr>
          <p:cNvPr id="8" name="Shape 6"/>
          <p:cNvSpPr/>
          <p:nvPr/>
        </p:nvSpPr>
        <p:spPr>
          <a:xfrm>
            <a:off x="793789" y="4262200"/>
            <a:ext cx="6521411" cy="1306949"/>
          </a:xfrm>
          <a:prstGeom prst="roundRect">
            <a:avLst>
              <a:gd name="adj" fmla="val 728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895011" y="471630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7542015" y="4489013"/>
            <a:ext cx="273879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Семья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7542015" y="4979434"/>
            <a:ext cx="27387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Планирование бюджета.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93791" y="58243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MoneyGuard предлагает решения как для индивидуальных пользователей, так и для семей. Мы помогаем достичь финансовых целей, независимо от размера бюджета.</a:t>
            </a:r>
            <a:endParaRPr lang="en-US" sz="2000" dirty="0"/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DEAD8A7D-D148-46EB-A4D2-F015FBC7F3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2" y="2562701"/>
            <a:ext cx="7443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SWOT-анализ MoneyGuard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Strengths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89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ИИ-анализ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89" y="4861799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Низкая цена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200407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Weaknesses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4200405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Функционал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200405" y="4861799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Известность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607023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Opportunities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7607021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Рост рынка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607021" y="4861799"/>
            <a:ext cx="28455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Международный рынок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1013639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Threats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11013637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Конкуренция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1013637" y="4861799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Риски</a:t>
            </a:r>
            <a:endParaRPr lang="en-US" sz="2000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FB7390BE-7726-4A27-B3F9-AF689668D3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760572"/>
            <a:ext cx="11510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Оценка рынка SAM/SOM для MoneyGuard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1743789" y="377880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SAM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1" y="4269226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1,5 млн пользователей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4" y="1922979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80033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10051257" y="377880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SOM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10051256" y="4269226"/>
            <a:ext cx="37853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75 тыс. клиентов</a:t>
            </a:r>
            <a:endParaRPr lang="en-US" sz="20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4" y="1922979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331041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793791" y="674310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MoneyGuard нацелен на 75 тыс. потенциальных пользователей (SOM) из общего числа 1,5 млн (SAM). Мы планируем расширять свою долю рынка за счет инноваций и маркетинга.</a:t>
            </a:r>
            <a:endParaRPr lang="en-US" sz="2000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D32815EA-8C96-46C3-AB7F-73AD68879D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754" y="698778"/>
            <a:ext cx="7069575" cy="649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100"/>
              </a:lnSpc>
            </a:pPr>
            <a:r>
              <a:rPr lang="en-US" sz="4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Преимущества MoneyGuard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753" y="1659970"/>
            <a:ext cx="1039179" cy="15299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4637" y="1867733"/>
            <a:ext cx="3140035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Быстрый импорт данных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7564637" y="2317076"/>
            <a:ext cx="6338411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Импорт данных, без необходимости ввода учетных данных от банка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753" y="3189925"/>
            <a:ext cx="1039179" cy="15299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4638" y="3397688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ИИ-анализ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7564637" y="3847029"/>
            <a:ext cx="6338411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Персонализированные рекомендации по оптимизации бюджета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753" y="4719876"/>
            <a:ext cx="1039179" cy="12470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4638" y="4927641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Цели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7564637" y="5376982"/>
            <a:ext cx="6338411" cy="33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Установка и достижение финансовых целей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6213754" y="6200657"/>
            <a:ext cx="7689295" cy="1330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MoneyGuard предлагает отслеживание доходов и расходов, анализ финансовых привычек с помощью ИИ и персонализированные рекомендации в базовом функционале. Достигайте финансовой стабильности с нами!</a:t>
            </a:r>
            <a:endParaRPr lang="en-US" sz="2000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9678BCF9-1BDB-4791-ACCE-39808DC93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8B4DC4A-8705-44DC-88AF-ADBD1CD57B04}">
  <we:reference id="wa200003220" version="1.0.0.0" store="ru-RU" storeType="OMEX"/>
  <we:alternateReferences>
    <we:reference id="wa200003220" version="1.0.0.0" store="WA20000322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</TotalTime>
  <Words>592</Words>
  <Application>Microsoft Office PowerPoint</Application>
  <PresentationFormat>Произвольный</PresentationFormat>
  <Paragraphs>157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Instrument Sans Semi Bold</vt:lpstr>
      <vt:lpstr>Lato</vt:lpstr>
      <vt:lpstr>Calibri</vt:lpstr>
      <vt:lpstr>Instrument Sans Medium</vt:lpstr>
      <vt:lpstr>Arial</vt:lpstr>
      <vt:lpstr>Gelasio</vt:lpstr>
      <vt:lpstr>Calibri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果実 広瀬</cp:lastModifiedBy>
  <cp:revision>14</cp:revision>
  <dcterms:created xsi:type="dcterms:W3CDTF">2025-03-28T19:15:43Z</dcterms:created>
  <dcterms:modified xsi:type="dcterms:W3CDTF">2025-03-29T10:54:22Z</dcterms:modified>
</cp:coreProperties>
</file>